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79" r:id="rId3"/>
  </p:sldIdLst>
  <p:sldSz cx="6858000" cy="9906000" type="A4"/>
  <p:notesSz cx="6735445" cy="9865995"/>
  <p:defaultTextStyle>
    <a:defPPr>
      <a:defRPr lang="ja-JP"/>
    </a:defPPr>
    <a:lvl1pPr algn="l" defTabSz="913765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1pPr>
    <a:lvl2pPr marL="456565" indent="-309245" algn="l" defTabSz="913765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2pPr>
    <a:lvl3pPr marL="913765" indent="-619125" algn="l" defTabSz="913765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3pPr>
    <a:lvl4pPr marL="1370330" indent="-929005" algn="l" defTabSz="913765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4pPr>
    <a:lvl5pPr marL="1827530" indent="-1239520" algn="l" defTabSz="913765" rtl="0" fontAlgn="base">
      <a:spcBef>
        <a:spcPct val="0"/>
      </a:spcBef>
      <a:spcAft>
        <a:spcPct val="0"/>
      </a:spcAft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5pPr>
    <a:lvl6pPr marL="735330" algn="l" defTabSz="294005" rtl="0" eaLnBrk="1" latinLnBrk="0" hangingPunct="1"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6pPr>
    <a:lvl7pPr marL="882650" algn="l" defTabSz="294005" rtl="0" eaLnBrk="1" latinLnBrk="0" hangingPunct="1"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7pPr>
    <a:lvl8pPr marL="1029335" algn="l" defTabSz="294005" rtl="0" eaLnBrk="1" latinLnBrk="0" hangingPunct="1"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8pPr>
    <a:lvl9pPr marL="1176655" algn="l" defTabSz="294005" rtl="0" eaLnBrk="1" latinLnBrk="0" hangingPunct="1">
      <a:defRPr kumimoji="1" sz="1800" kern="1200">
        <a:solidFill>
          <a:schemeClr val="tx1"/>
        </a:solidFill>
        <a:latin typeface="Arial" panose="020B0604020202020204" pitchFamily="34" charset="0"/>
        <a:ea typeface="ＭＳ Ｐゴシック" panose="020B060007020508020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O-209" id="{DE927086-1C94-4647-B7C3-61A721D82FA7}">
          <p14:sldIdLst>
            <p14:sldId id="27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61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CC"/>
    <a:srgbClr val="FF6699"/>
    <a:srgbClr val="9999FF"/>
    <a:srgbClr val="00CC99"/>
    <a:srgbClr val="339966"/>
    <a:srgbClr val="00FFCC"/>
    <a:srgbClr val="FFFFCC"/>
    <a:srgbClr val="FF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7395" autoAdjust="0"/>
  </p:normalViewPr>
  <p:slideViewPr>
    <p:cSldViewPr snapToGrid="0">
      <p:cViewPr varScale="1">
        <p:scale>
          <a:sx n="69" d="100"/>
          <a:sy n="69" d="100"/>
        </p:scale>
        <p:origin x="288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9354" cy="495525"/>
          </a:xfrm>
          <a:prstGeom prst="rect">
            <a:avLst/>
          </a:prstGeom>
        </p:spPr>
        <p:txBody>
          <a:bodyPr vert="horz" lIns="90766" tIns="45384" rIns="90766" bIns="45384" rtlCol="0"/>
          <a:lstStyle>
            <a:lvl1pPr algn="l" defTabSz="282067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36" y="2"/>
            <a:ext cx="2919354" cy="495525"/>
          </a:xfrm>
          <a:prstGeom prst="rect">
            <a:avLst/>
          </a:prstGeom>
        </p:spPr>
        <p:txBody>
          <a:bodyPr vert="horz" lIns="90766" tIns="45384" rIns="90766" bIns="45384" rtlCol="0"/>
          <a:lstStyle>
            <a:lvl1pPr algn="r" defTabSz="282067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CA139E-2583-4B26-A050-17747ADD8A08}" type="datetimeFigureOut">
              <a:rPr lang="ja-JP" altLang="en-US"/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1900"/>
            <a:ext cx="2306637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6" tIns="45384" rIns="90766" bIns="4538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520"/>
            <a:ext cx="5388610" cy="3885294"/>
          </a:xfrm>
          <a:prstGeom prst="rect">
            <a:avLst/>
          </a:prstGeom>
        </p:spPr>
        <p:txBody>
          <a:bodyPr vert="horz" lIns="90766" tIns="45384" rIns="90766" bIns="45384" rtlCol="0"/>
          <a:lstStyle/>
          <a:p>
            <a:pPr lvl="0"/>
            <a:r>
              <a:rPr lang="ja-JP" altLang="en-US" noProof="0"/>
              <a:t>マスター テキストの書式設定</a:t>
            </a:r>
            <a:endParaRPr lang="ja-JP" altLang="en-US" noProof="0"/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  <a:endParaRPr lang="ja-JP" altLang="en-US" noProof="0"/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  <a:endParaRPr lang="ja-JP" altLang="en-US" noProof="0"/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  <a:endParaRPr lang="ja-JP" altLang="en-US" noProof="0"/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0790"/>
            <a:ext cx="2919354" cy="495525"/>
          </a:xfrm>
          <a:prstGeom prst="rect">
            <a:avLst/>
          </a:prstGeom>
        </p:spPr>
        <p:txBody>
          <a:bodyPr vert="horz" lIns="90766" tIns="45384" rIns="90766" bIns="45384" rtlCol="0" anchor="b"/>
          <a:lstStyle>
            <a:lvl1pPr algn="l" defTabSz="282067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36" y="9370790"/>
            <a:ext cx="2919354" cy="495525"/>
          </a:xfrm>
          <a:prstGeom prst="rect">
            <a:avLst/>
          </a:prstGeom>
        </p:spPr>
        <p:txBody>
          <a:bodyPr vert="horz" lIns="90766" tIns="45384" rIns="90766" bIns="45384" rtlCol="0" anchor="b"/>
          <a:lstStyle>
            <a:lvl1pPr algn="r" defTabSz="282067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DF0DD7-F0C1-4171-8C83-683C50B84A60}" type="slidenum">
              <a:rPr lang="ja-JP" altLang="en-US"/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3765" rtl="0" fontAlgn="base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+mn-lt"/>
        <a:ea typeface="+mn-ea"/>
        <a:cs typeface="+mn-cs"/>
      </a:defRPr>
    </a:lvl1pPr>
    <a:lvl2pPr marL="456565" algn="l" defTabSz="913765" rtl="0" fontAlgn="base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+mn-lt"/>
        <a:ea typeface="+mn-ea"/>
        <a:cs typeface="+mn-cs"/>
      </a:defRPr>
    </a:lvl2pPr>
    <a:lvl3pPr marL="913765" algn="l" defTabSz="913765" rtl="0" fontAlgn="base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+mn-lt"/>
        <a:ea typeface="+mn-ea"/>
        <a:cs typeface="+mn-cs"/>
      </a:defRPr>
    </a:lvl3pPr>
    <a:lvl4pPr marL="1370330" algn="l" defTabSz="913765" rtl="0" fontAlgn="base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+mn-lt"/>
        <a:ea typeface="+mn-ea"/>
        <a:cs typeface="+mn-cs"/>
      </a:defRPr>
    </a:lvl4pPr>
    <a:lvl5pPr marL="1827530" algn="l" defTabSz="913765" rtl="0" fontAlgn="base">
      <a:spcBef>
        <a:spcPct val="30000"/>
      </a:spcBef>
      <a:spcAft>
        <a:spcPct val="0"/>
      </a:spcAft>
      <a:defRPr kumimoji="1" sz="1160" kern="1200">
        <a:solidFill>
          <a:schemeClr val="tx1"/>
        </a:solidFill>
        <a:latin typeface="+mn-lt"/>
        <a:ea typeface="+mn-ea"/>
        <a:cs typeface="+mn-cs"/>
      </a:defRPr>
    </a:lvl5pPr>
    <a:lvl6pPr marL="2284730" algn="l" defTabSz="913765" rtl="0" eaLnBrk="1" latinLnBrk="0" hangingPunct="1">
      <a:defRPr kumimoji="1" sz="1160" kern="1200">
        <a:solidFill>
          <a:schemeClr val="tx1"/>
        </a:solidFill>
        <a:latin typeface="+mn-lt"/>
        <a:ea typeface="+mn-ea"/>
        <a:cs typeface="+mn-cs"/>
      </a:defRPr>
    </a:lvl6pPr>
    <a:lvl7pPr marL="2741930" algn="l" defTabSz="913765" rtl="0" eaLnBrk="1" latinLnBrk="0" hangingPunct="1">
      <a:defRPr kumimoji="1" sz="1160" kern="1200">
        <a:solidFill>
          <a:schemeClr val="tx1"/>
        </a:solidFill>
        <a:latin typeface="+mn-lt"/>
        <a:ea typeface="+mn-ea"/>
        <a:cs typeface="+mn-cs"/>
      </a:defRPr>
    </a:lvl7pPr>
    <a:lvl8pPr marL="3199130" algn="l" defTabSz="913765" rtl="0" eaLnBrk="1" latinLnBrk="0" hangingPunct="1">
      <a:defRPr kumimoji="1" sz="1160" kern="1200">
        <a:solidFill>
          <a:schemeClr val="tx1"/>
        </a:solidFill>
        <a:latin typeface="+mn-lt"/>
        <a:ea typeface="+mn-ea"/>
        <a:cs typeface="+mn-cs"/>
      </a:defRPr>
    </a:lvl8pPr>
    <a:lvl9pPr marL="3655695" algn="l" defTabSz="913765" rtl="0" eaLnBrk="1" latinLnBrk="0" hangingPunct="1">
      <a:defRPr kumimoji="1" sz="11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DF0DD7-F0C1-4171-8C83-683C50B84A60}" type="slidenum">
              <a:rPr lang="ja-JP" altLang="en-US" smtClean="0"/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4"/>
          </a:xfrm>
          <a:prstGeom prst="rect">
            <a:avLst/>
          </a:prstGeom>
        </p:spPr>
        <p:txBody>
          <a:bodyPr lIns="254980" tIns="127490" rIns="254980" bIns="127490"/>
          <a:lstStyle/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fld id="{C764DE79-268F-4C1A-8933-263129D2AF90}" type="datetimeFigureOut">
              <a:rPr lang="en-US" smtClean="0">
                <a:solidFill>
                  <a:prstClr val="black"/>
                </a:solidFill>
                <a:latin typeface="Calibri" panose="020F0502020204030204"/>
              </a:rPr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4"/>
          </a:xfrm>
          <a:prstGeom prst="rect">
            <a:avLst/>
          </a:prstGeom>
        </p:spPr>
        <p:txBody>
          <a:bodyPr lIns="254980" tIns="127490" rIns="254980" bIns="127490"/>
          <a:lstStyle/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4"/>
          </a:xfrm>
          <a:prstGeom prst="rect">
            <a:avLst/>
          </a:prstGeom>
        </p:spPr>
        <p:txBody>
          <a:bodyPr lIns="254980" tIns="127490" rIns="254980" bIns="127490"/>
          <a:lstStyle/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fld id="{48F63A3B-78C7-47BE-AE5E-E10140E04643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1354455" rtl="0" eaLnBrk="1" latinLnBrk="0" hangingPunct="1">
        <a:lnSpc>
          <a:spcPct val="90000"/>
        </a:lnSpc>
        <a:spcBef>
          <a:spcPct val="0"/>
        </a:spcBef>
        <a:buNone/>
        <a:defRPr kumimoji="1" sz="65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8455" indent="-338455" algn="l" defTabSz="1354455" rtl="0" eaLnBrk="1" latinLnBrk="0" hangingPunct="1">
        <a:lnSpc>
          <a:spcPct val="90000"/>
        </a:lnSpc>
        <a:spcBef>
          <a:spcPts val="1480"/>
        </a:spcBef>
        <a:buFont typeface="Arial" panose="020B0604020202020204" pitchFamily="34" charset="0"/>
        <a:buChar char="•"/>
        <a:defRPr kumimoji="1" sz="4160" kern="1200">
          <a:solidFill>
            <a:schemeClr val="tx1"/>
          </a:solidFill>
          <a:latin typeface="+mn-lt"/>
          <a:ea typeface="+mn-ea"/>
          <a:cs typeface="+mn-cs"/>
        </a:defRPr>
      </a:lvl1pPr>
      <a:lvl2pPr marL="1016000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3555" kern="1200">
          <a:solidFill>
            <a:schemeClr val="tx1"/>
          </a:solidFill>
          <a:latin typeface="+mn-lt"/>
          <a:ea typeface="+mn-ea"/>
          <a:cs typeface="+mn-cs"/>
        </a:defRPr>
      </a:lvl2pPr>
      <a:lvl3pPr marL="1693545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2370455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3048000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724910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4402455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5080000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756910" indent="-338455" algn="l" defTabSz="1354455" rtl="0" eaLnBrk="1" latinLnBrk="0" hangingPunct="1">
        <a:lnSpc>
          <a:spcPct val="90000"/>
        </a:lnSpc>
        <a:spcBef>
          <a:spcPts val="740"/>
        </a:spcBef>
        <a:buFont typeface="Arial" panose="020B0604020202020204" pitchFamily="34" charset="0"/>
        <a:buChar char="•"/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1pPr>
      <a:lvl2pPr marL="677545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2pPr>
      <a:lvl3pPr marL="1354455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032000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08910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86455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4064000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740910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418455" algn="l" defTabSz="1354455" rtl="0" eaLnBrk="1" latinLnBrk="0" hangingPunct="1">
        <a:defRPr kumimoji="1" sz="26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1" Type="http://schemas.openxmlformats.org/officeDocument/2006/relationships/notesSlide" Target="../notesSlides/notesSlide1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レーム 2"/>
          <p:cNvSpPr/>
          <p:nvPr/>
        </p:nvSpPr>
        <p:spPr>
          <a:xfrm>
            <a:off x="0" y="0"/>
            <a:ext cx="6858000" cy="9906000"/>
          </a:xfrm>
          <a:prstGeom prst="frame">
            <a:avLst>
              <a:gd name="adj1" fmla="val 1704"/>
            </a:avLst>
          </a:prstGeom>
          <a:pattFill prst="lgConfetti">
            <a:fgClr>
              <a:srgbClr val="0070C0"/>
            </a:fgClr>
            <a:bgClr>
              <a:schemeClr val="bg1"/>
            </a:bgClr>
          </a:patt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角丸四角形 23"/>
          <p:cNvSpPr/>
          <p:nvPr/>
        </p:nvSpPr>
        <p:spPr>
          <a:xfrm>
            <a:off x="1251795" y="1570922"/>
            <a:ext cx="4719006" cy="1629526"/>
          </a:xfrm>
          <a:prstGeom prst="round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95" b="1" dirty="0">
                <a:solidFill>
                  <a:schemeClr val="tx1"/>
                </a:solidFill>
              </a:rPr>
              <a:t>イネ科花粉症とは？</a:t>
            </a:r>
            <a:endParaRPr lang="ja-JP" altLang="en-US" sz="2095" b="1" dirty="0">
              <a:solidFill>
                <a:schemeClr val="tx1"/>
              </a:solidFill>
            </a:endParaRPr>
          </a:p>
          <a:p>
            <a:pPr>
              <a:lnSpc>
                <a:spcPts val="400"/>
              </a:lnSpc>
            </a:pPr>
            <a:r>
              <a:rPr lang="ja-JP" altLang="en-US" sz="700" dirty="0">
                <a:solidFill>
                  <a:schemeClr val="tx1"/>
                </a:solidFill>
              </a:rPr>
              <a:t>  </a:t>
            </a:r>
            <a:endParaRPr lang="en-US" altLang="ja-JP" sz="700" dirty="0">
              <a:solidFill>
                <a:srgbClr val="FF0000"/>
              </a:solidFill>
            </a:endParaRPr>
          </a:p>
          <a:p>
            <a:r>
              <a:rPr lang="ja-JP" altLang="en-US" sz="1270" dirty="0">
                <a:solidFill>
                  <a:schemeClr val="tx1"/>
                </a:solidFill>
              </a:rPr>
              <a:t>イネ科植物の花粉によって引き起こされる花粉症で、典型的な症状としては</a:t>
            </a:r>
            <a:r>
              <a:rPr lang="ja-JP" altLang="en-US" sz="1270" dirty="0">
                <a:solidFill>
                  <a:srgbClr val="FF0000"/>
                </a:solidFill>
              </a:rPr>
              <a:t>鼻症状、眼症状</a:t>
            </a:r>
            <a:r>
              <a:rPr lang="ja-JP" altLang="en-US" sz="1270" dirty="0">
                <a:solidFill>
                  <a:schemeClr val="tx1"/>
                </a:solidFill>
              </a:rPr>
              <a:t>が挙げられます。イネ科植物の花粉が飛散する</a:t>
            </a:r>
            <a:r>
              <a:rPr lang="ja-JP" altLang="en-US" sz="1270" dirty="0">
                <a:solidFill>
                  <a:srgbClr val="FF0000"/>
                </a:solidFill>
              </a:rPr>
              <a:t>期間（春から秋）</a:t>
            </a:r>
            <a:r>
              <a:rPr lang="ja-JP" altLang="en-US" sz="1270" dirty="0">
                <a:solidFill>
                  <a:schemeClr val="tx1"/>
                </a:solidFill>
              </a:rPr>
              <a:t>にかけて症状が出ます。 </a:t>
            </a:r>
            <a:endParaRPr lang="en-US" altLang="ja-JP" sz="1270" dirty="0">
              <a:solidFill>
                <a:schemeClr val="tx1"/>
              </a:solidFill>
            </a:endParaRPr>
          </a:p>
          <a:p>
            <a:r>
              <a:rPr kumimoji="1" lang="ja-JP" altLang="en-US" sz="127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イネ科花粉が飛散する期間中は、症状により</a:t>
            </a:r>
            <a:r>
              <a:rPr kumimoji="1" lang="ja-JP" altLang="en-US" sz="127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睡眠障害や</a:t>
            </a:r>
            <a:r>
              <a:rPr kumimoji="1" lang="en-US" altLang="ja-JP" sz="127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QOL</a:t>
            </a:r>
            <a:r>
              <a:rPr kumimoji="1" lang="ja-JP" altLang="en-US" sz="127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（</a:t>
            </a:r>
            <a:r>
              <a:rPr kumimoji="1" lang="en-US" altLang="ja-JP" sz="127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Quality Of Life=</a:t>
            </a:r>
            <a:r>
              <a:rPr kumimoji="1" lang="ja-JP" altLang="en-US" sz="127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生活の質）低下</a:t>
            </a:r>
            <a:r>
              <a:rPr kumimoji="1" lang="ja-JP" altLang="en-US" sz="127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が発生するといわれている疾患です。</a:t>
            </a:r>
            <a:endParaRPr kumimoji="1" lang="ja-JP" altLang="en-US" sz="127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endParaRPr lang="ja-JP" altLang="en-US" sz="1270" dirty="0">
              <a:solidFill>
                <a:schemeClr val="tx1"/>
              </a:solidFill>
            </a:endParaRPr>
          </a:p>
        </p:txBody>
      </p:sp>
      <p:sp>
        <p:nvSpPr>
          <p:cNvPr id="14" name="角丸四角形 25"/>
          <p:cNvSpPr/>
          <p:nvPr/>
        </p:nvSpPr>
        <p:spPr>
          <a:xfrm>
            <a:off x="294204" y="6841213"/>
            <a:ext cx="6269591" cy="52799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80943" tIns="40471" rIns="80943" bIns="40471" rtlCol="0" anchor="ctr"/>
          <a:lstStyle/>
          <a:p>
            <a:pPr algn="ctr" defTabSz="90233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募集期間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r>
              <a:rPr lang="en-US" altLang="ja-JP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2025</a:t>
            </a:r>
            <a:r>
              <a:rPr lang="ja-JP" altLang="en-US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</a:t>
            </a:r>
            <a:r>
              <a:rPr lang="en-US" altLang="ja-JP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6</a:t>
            </a:r>
            <a:r>
              <a:rPr lang="ja-JP" altLang="en-US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月～</a:t>
            </a:r>
            <a:r>
              <a:rPr lang="en-US" altLang="ja-JP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12</a:t>
            </a:r>
            <a:r>
              <a:rPr lang="ja-JP" altLang="en-US" sz="2400" b="1" dirty="0">
                <a:solidFill>
                  <a:srgbClr val="0070C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月</a:t>
            </a:r>
            <a:endParaRPr lang="ja-JP" altLang="en-US" sz="2400" b="1" dirty="0">
              <a:solidFill>
                <a:srgbClr val="0070C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7" name="角丸四角形 15"/>
          <p:cNvSpPr/>
          <p:nvPr/>
        </p:nvSpPr>
        <p:spPr>
          <a:xfrm>
            <a:off x="843865" y="160821"/>
            <a:ext cx="5152517" cy="109292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lnSpc>
                <a:spcPts val="900"/>
              </a:lnSpc>
            </a:pPr>
            <a:r>
              <a:rPr lang="ja-JP" altLang="en-US" sz="3200" b="1" dirty="0">
                <a:ln w="12700">
                  <a:noFill/>
                  <a:prstDash val="solid"/>
                </a:ln>
                <a:solidFill>
                  <a:srgbClr val="0070C0"/>
                </a:solidFill>
                <a:effectLst>
                  <a:glow rad="101600">
                    <a:srgbClr val="CCFFFF">
                      <a:alpha val="49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イネ科花粉症の患者様へ</a:t>
            </a:r>
            <a:endParaRPr lang="en-US" altLang="ja-JP" sz="3200" b="1" dirty="0">
              <a:ln w="12700">
                <a:noFill/>
                <a:prstDash val="solid"/>
              </a:ln>
              <a:solidFill>
                <a:srgbClr val="0070C0"/>
              </a:solidFill>
              <a:effectLst>
                <a:glow rad="101600">
                  <a:srgbClr val="CCFFFF">
                    <a:alpha val="49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</p:txBody>
      </p:sp>
      <p:pic>
        <p:nvPicPr>
          <p:cNvPr id="20" name="図 19" descr="シャツ が含まれている画像&#10;&#10;AI によって生成されたコンテンツは間違っている可能性があります。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339" y="1467150"/>
            <a:ext cx="1118517" cy="131204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87" y="2123171"/>
            <a:ext cx="1043778" cy="1122342"/>
          </a:xfrm>
          <a:prstGeom prst="rect">
            <a:avLst/>
          </a:prstGeom>
        </p:spPr>
      </p:pic>
      <p:sp>
        <p:nvSpPr>
          <p:cNvPr id="22" name="スクロール: 横 21"/>
          <p:cNvSpPr/>
          <p:nvPr/>
        </p:nvSpPr>
        <p:spPr>
          <a:xfrm>
            <a:off x="162970" y="2660919"/>
            <a:ext cx="6543681" cy="4792921"/>
          </a:xfrm>
          <a:prstGeom prst="horizontalScroll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1" u="sng" dirty="0">
                <a:solidFill>
                  <a:srgbClr val="002060"/>
                </a:solidFill>
              </a:rPr>
              <a:t>治験にご参加いただける方</a:t>
            </a:r>
            <a:endParaRPr lang="en-US" altLang="ja-JP" sz="2000" b="1" u="sng" dirty="0">
              <a:solidFill>
                <a:srgbClr val="002060"/>
              </a:solidFill>
            </a:endParaRPr>
          </a:p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" b="1" u="sng" dirty="0">
                <a:solidFill>
                  <a:srgbClr val="002060"/>
                </a:solidFill>
              </a:rPr>
              <a:t> </a:t>
            </a:r>
            <a:endParaRPr lang="en-US" altLang="ja-JP" sz="500" b="1" u="sng" dirty="0">
              <a:solidFill>
                <a:srgbClr val="002060"/>
              </a:solidFill>
            </a:endParaRPr>
          </a:p>
          <a:p>
            <a:pPr marL="285750" indent="-285750" defTabSz="9023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1600" dirty="0">
              <a:solidFill>
                <a:srgbClr val="002060"/>
              </a:solidFill>
            </a:endParaRPr>
          </a:p>
          <a:p>
            <a:pPr marL="285750" indent="-285750" defTabSz="9023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ja-JP" sz="1600" dirty="0">
                <a:solidFill>
                  <a:srgbClr val="002060"/>
                </a:solidFill>
              </a:rPr>
              <a:t>5 </a:t>
            </a:r>
            <a:r>
              <a:rPr lang="ja-JP" altLang="en-US" sz="1600" dirty="0">
                <a:solidFill>
                  <a:srgbClr val="002060"/>
                </a:solidFill>
              </a:rPr>
              <a:t>～</a:t>
            </a:r>
            <a:r>
              <a:rPr lang="en-US" altLang="ja-JP" sz="1600" dirty="0">
                <a:solidFill>
                  <a:srgbClr val="002060"/>
                </a:solidFill>
              </a:rPr>
              <a:t>64</a:t>
            </a:r>
            <a:r>
              <a:rPr lang="ja-JP" altLang="en-US" sz="1600" dirty="0">
                <a:solidFill>
                  <a:srgbClr val="002060"/>
                </a:solidFill>
              </a:rPr>
              <a:t>歳の方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 defTabSz="9023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600" dirty="0">
                <a:solidFill>
                  <a:srgbClr val="002060"/>
                </a:solidFill>
              </a:rPr>
              <a:t>春</a:t>
            </a:r>
            <a:r>
              <a:rPr lang="en-US" altLang="ja-JP" sz="1600" dirty="0">
                <a:solidFill>
                  <a:srgbClr val="002060"/>
                </a:solidFill>
              </a:rPr>
              <a:t>(5</a:t>
            </a:r>
            <a:r>
              <a:rPr lang="ja-JP" altLang="en-US" sz="1600" dirty="0">
                <a:solidFill>
                  <a:srgbClr val="002060"/>
                </a:solidFill>
              </a:rPr>
              <a:t>～</a:t>
            </a:r>
            <a:r>
              <a:rPr lang="en-US" altLang="ja-JP" sz="1600" dirty="0">
                <a:solidFill>
                  <a:srgbClr val="002060"/>
                </a:solidFill>
              </a:rPr>
              <a:t>6</a:t>
            </a:r>
            <a:r>
              <a:rPr lang="ja-JP" altLang="en-US" sz="1600" dirty="0">
                <a:solidFill>
                  <a:srgbClr val="002060"/>
                </a:solidFill>
              </a:rPr>
              <a:t>月</a:t>
            </a:r>
            <a:r>
              <a:rPr lang="en-US" altLang="ja-JP" sz="1600" dirty="0">
                <a:solidFill>
                  <a:srgbClr val="002060"/>
                </a:solidFill>
              </a:rPr>
              <a:t>)</a:t>
            </a:r>
            <a:r>
              <a:rPr lang="ja-JP" altLang="en-US" sz="1600" dirty="0">
                <a:solidFill>
                  <a:srgbClr val="002060"/>
                </a:solidFill>
              </a:rPr>
              <a:t>に、河川敷、公園、</a:t>
            </a:r>
            <a:br>
              <a:rPr lang="en-US" altLang="ja-JP" sz="1600" dirty="0">
                <a:solidFill>
                  <a:srgbClr val="002060"/>
                </a:solidFill>
              </a:rPr>
            </a:br>
            <a:r>
              <a:rPr lang="ja-JP" altLang="en-US" sz="1600" dirty="0">
                <a:solidFill>
                  <a:srgbClr val="002060"/>
                </a:solidFill>
              </a:rPr>
              <a:t>田畑などの雑草が生えている場所で、鼻症状</a:t>
            </a:r>
            <a:r>
              <a:rPr lang="en-US" altLang="ja-JP" sz="1600" dirty="0">
                <a:solidFill>
                  <a:srgbClr val="002060"/>
                </a:solidFill>
              </a:rPr>
              <a:t>(</a:t>
            </a:r>
            <a:r>
              <a:rPr lang="ja-JP" altLang="en-US" sz="1600" dirty="0">
                <a:solidFill>
                  <a:srgbClr val="002060"/>
                </a:solidFill>
              </a:rPr>
              <a:t>鼻水、</a:t>
            </a:r>
            <a:br>
              <a:rPr lang="en-US" altLang="ja-JP" sz="1600" dirty="0">
                <a:solidFill>
                  <a:srgbClr val="002060"/>
                </a:solidFill>
              </a:rPr>
            </a:br>
            <a:r>
              <a:rPr lang="ja-JP" altLang="en-US" sz="1600" dirty="0">
                <a:solidFill>
                  <a:srgbClr val="002060"/>
                </a:solidFill>
              </a:rPr>
              <a:t>くしゃみ、鼻づまり、かゆみ</a:t>
            </a:r>
            <a:r>
              <a:rPr lang="en-US" altLang="ja-JP" sz="1600" dirty="0">
                <a:solidFill>
                  <a:srgbClr val="002060"/>
                </a:solidFill>
              </a:rPr>
              <a:t>)</a:t>
            </a:r>
            <a:r>
              <a:rPr lang="ja-JP" altLang="en-US" sz="1600" dirty="0">
                <a:solidFill>
                  <a:srgbClr val="002060"/>
                </a:solidFill>
              </a:rPr>
              <a:t>、眼症状</a:t>
            </a:r>
            <a:r>
              <a:rPr lang="en-US" altLang="ja-JP" sz="1600" dirty="0">
                <a:solidFill>
                  <a:srgbClr val="002060"/>
                </a:solidFill>
              </a:rPr>
              <a:t>(</a:t>
            </a:r>
            <a:r>
              <a:rPr lang="ja-JP" altLang="en-US" sz="1600" dirty="0">
                <a:solidFill>
                  <a:srgbClr val="002060"/>
                </a:solidFill>
              </a:rPr>
              <a:t>異物感、充血、かゆみ、涙が出る</a:t>
            </a:r>
            <a:r>
              <a:rPr lang="en-US" altLang="ja-JP" sz="1600" dirty="0">
                <a:solidFill>
                  <a:srgbClr val="002060"/>
                </a:solidFill>
              </a:rPr>
              <a:t>)</a:t>
            </a:r>
            <a:r>
              <a:rPr lang="ja-JP" altLang="en-US" sz="1600" dirty="0">
                <a:solidFill>
                  <a:srgbClr val="002060"/>
                </a:solidFill>
              </a:rPr>
              <a:t>がある方</a:t>
            </a:r>
            <a:endParaRPr lang="en-US" altLang="ja-JP" sz="1600" dirty="0">
              <a:solidFill>
                <a:srgbClr val="002060"/>
              </a:solidFill>
            </a:endParaRPr>
          </a:p>
          <a:p>
            <a:pPr marL="285750" indent="-285750" defTabSz="902335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1600" dirty="0">
                <a:solidFill>
                  <a:srgbClr val="002060"/>
                </a:solidFill>
              </a:rPr>
              <a:t>定期的な来院が可能な方</a:t>
            </a:r>
            <a:r>
              <a:rPr lang="en-US" altLang="ja-JP" sz="1600" dirty="0">
                <a:solidFill>
                  <a:srgbClr val="002060"/>
                </a:solidFill>
              </a:rPr>
              <a:t>(</a:t>
            </a:r>
            <a:r>
              <a:rPr lang="ja-JP" altLang="en-US" sz="1600" dirty="0">
                <a:solidFill>
                  <a:srgbClr val="002060"/>
                </a:solidFill>
              </a:rPr>
              <a:t>約</a:t>
            </a:r>
            <a:r>
              <a:rPr lang="en-US" altLang="ja-JP" sz="1600" dirty="0">
                <a:solidFill>
                  <a:srgbClr val="002060"/>
                </a:solidFill>
              </a:rPr>
              <a:t>13</a:t>
            </a:r>
            <a:r>
              <a:rPr lang="ja-JP" altLang="en-US" sz="1600" dirty="0">
                <a:solidFill>
                  <a:srgbClr val="002060"/>
                </a:solidFill>
              </a:rPr>
              <a:t>ヶ月間で原則</a:t>
            </a:r>
            <a:r>
              <a:rPr lang="en-US" altLang="ja-JP" sz="1600" dirty="0">
                <a:solidFill>
                  <a:srgbClr val="002060"/>
                </a:solidFill>
              </a:rPr>
              <a:t>14</a:t>
            </a:r>
            <a:r>
              <a:rPr lang="ja-JP" altLang="en-US" sz="1600" dirty="0">
                <a:solidFill>
                  <a:srgbClr val="002060"/>
                </a:solidFill>
              </a:rPr>
              <a:t>回来院</a:t>
            </a:r>
            <a:r>
              <a:rPr lang="en-US" altLang="ja-JP" sz="1600" dirty="0">
                <a:solidFill>
                  <a:srgbClr val="002060"/>
                </a:solidFill>
              </a:rPr>
              <a:t>)</a:t>
            </a:r>
            <a:br>
              <a:rPr lang="en-US" altLang="ja-JP" sz="1600" dirty="0">
                <a:solidFill>
                  <a:srgbClr val="002060"/>
                </a:solidFill>
              </a:rPr>
            </a:br>
            <a:r>
              <a:rPr lang="en-US" altLang="ja-JP" sz="1400" dirty="0">
                <a:solidFill>
                  <a:srgbClr val="002060"/>
                </a:solidFill>
              </a:rPr>
              <a:t>※1</a:t>
            </a:r>
            <a:r>
              <a:rPr lang="ja-JP" altLang="en-US" sz="1400" dirty="0">
                <a:solidFill>
                  <a:srgbClr val="002060"/>
                </a:solidFill>
              </a:rPr>
              <a:t>ヶ月に</a:t>
            </a:r>
            <a:r>
              <a:rPr lang="en-US" altLang="ja-JP" sz="1400" dirty="0">
                <a:solidFill>
                  <a:srgbClr val="002060"/>
                </a:solidFill>
              </a:rPr>
              <a:t>1</a:t>
            </a:r>
            <a:r>
              <a:rPr lang="ja-JP" altLang="en-US" sz="1400" dirty="0">
                <a:solidFill>
                  <a:srgbClr val="002060"/>
                </a:solidFill>
              </a:rPr>
              <a:t>回の頻度で来院いただく期間があります</a:t>
            </a:r>
            <a:endParaRPr lang="en-US" altLang="ja-JP" sz="1600" dirty="0">
              <a:solidFill>
                <a:srgbClr val="002060"/>
              </a:solidFill>
            </a:endParaRPr>
          </a:p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endParaRPr lang="en-US" altLang="ja-JP" sz="600" dirty="0">
              <a:solidFill>
                <a:srgbClr val="002060"/>
              </a:solidFill>
            </a:endParaRPr>
          </a:p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50" dirty="0">
                <a:solidFill>
                  <a:prstClr val="black"/>
                </a:solidFill>
              </a:rPr>
              <a:t>※</a:t>
            </a:r>
            <a:r>
              <a:rPr lang="ja-JP" altLang="en-US" sz="1150" dirty="0">
                <a:solidFill>
                  <a:prstClr val="black"/>
                </a:solidFill>
              </a:rPr>
              <a:t>その他いくつかの参加基準があります。</a:t>
            </a:r>
            <a:endParaRPr lang="en-US" altLang="ja-JP" sz="1150" dirty="0">
              <a:solidFill>
                <a:prstClr val="black"/>
              </a:solidFill>
            </a:endParaRPr>
          </a:p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50" dirty="0">
                <a:solidFill>
                  <a:prstClr val="black"/>
                </a:solidFill>
              </a:rPr>
              <a:t>※</a:t>
            </a:r>
            <a:r>
              <a:rPr lang="ja-JP" altLang="en-US" sz="1150" dirty="0">
                <a:solidFill>
                  <a:prstClr val="black"/>
                </a:solidFill>
              </a:rPr>
              <a:t>診察や検査の結果によりご参加いただけない場合があります。予めご了承ください。</a:t>
            </a:r>
            <a:endParaRPr lang="en-US" altLang="ja-JP" sz="1150" dirty="0">
              <a:solidFill>
                <a:prstClr val="black"/>
              </a:solidFill>
            </a:endParaRPr>
          </a:p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150" dirty="0">
                <a:solidFill>
                  <a:prstClr val="black"/>
                </a:solidFill>
              </a:rPr>
              <a:t>※</a:t>
            </a:r>
            <a:r>
              <a:rPr lang="ja-JP" altLang="en-US" sz="1150" dirty="0">
                <a:solidFill>
                  <a:prstClr val="black"/>
                </a:solidFill>
              </a:rPr>
              <a:t>知り得た個人情報は、当該治験以外には使用いたしません。</a:t>
            </a:r>
            <a:endParaRPr kumimoji="1" lang="ja-JP" altLang="en-US" sz="115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263171" y="7397552"/>
            <a:ext cx="6606743" cy="2387315"/>
            <a:chOff x="263171" y="7302016"/>
            <a:chExt cx="6606743" cy="2387315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263171" y="7340786"/>
              <a:ext cx="5747058" cy="2280604"/>
              <a:chOff x="1464928" y="23182778"/>
              <a:chExt cx="18103232" cy="7183902"/>
            </a:xfrm>
          </p:grpSpPr>
          <p:sp>
            <p:nvSpPr>
              <p:cNvPr id="5" name="テキスト ボックス 4"/>
              <p:cNvSpPr txBox="1"/>
              <p:nvPr/>
            </p:nvSpPr>
            <p:spPr>
              <a:xfrm>
                <a:off x="1464928" y="23182778"/>
                <a:ext cx="17402461" cy="7183902"/>
              </a:xfrm>
              <a:prstGeom prst="rect">
                <a:avLst/>
              </a:prstGeom>
              <a:noFill/>
            </p:spPr>
            <p:txBody>
              <a:bodyPr wrap="square" lIns="80943" tIns="40471" rIns="80943" bIns="40471" rtlCol="0">
                <a:spAutoFit/>
              </a:bodyPr>
              <a:lstStyle/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71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【</a:t>
                </a:r>
                <a:r>
                  <a:rPr lang="ja-JP" altLang="en-US" sz="171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お問い合わせ先</a:t>
                </a:r>
                <a:r>
                  <a:rPr lang="en-US" altLang="ja-JP" sz="171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】</a:t>
                </a:r>
                <a:endParaRPr lang="en-US" altLang="ja-JP" sz="1715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てらお耳鼻咽喉科</a:t>
                </a:r>
                <a:endParaRPr lang="en-US" altLang="ja-JP" sz="1525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治験</a:t>
                </a:r>
                <a:r>
                  <a:rPr lang="ja-JP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責任医師：</a:t>
                </a:r>
                <a:r>
                  <a:rPr lang="ja-JP" altLang="en-US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寺尾　恭一</a:t>
                </a:r>
                <a:r>
                  <a:rPr lang="ja-JP" altLang="en-US" sz="57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　</a:t>
                </a:r>
                <a:endParaRPr lang="en-US" altLang="ja-JP" sz="57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en-US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</a:t>
                </a:r>
                <a:r>
                  <a:rPr lang="en-US" altLang="ja-JP" sz="2285" b="1" dirty="0">
                    <a:solidFill>
                      <a:srgbClr val="0070C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06‐6655‐0187</a:t>
                </a:r>
                <a:endParaRPr lang="ja-JP" altLang="ja-JP" sz="1525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ja-JP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　　受付時間：</a:t>
                </a:r>
                <a:r>
                  <a:rPr lang="en-US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9</a:t>
                </a:r>
                <a:r>
                  <a:rPr lang="ja-JP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時～</a:t>
                </a:r>
                <a:r>
                  <a:rPr lang="en-US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17</a:t>
                </a:r>
                <a:r>
                  <a:rPr lang="ja-JP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r>
                  <a:rPr lang="en-US" altLang="ja-JP" sz="1525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endParaRPr lang="en-US" altLang="ja-JP" sz="1525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         ※12:00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～</a:t>
                </a:r>
                <a:r>
                  <a:rPr lang="en-US" altLang="ja-JP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15:30,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木曜･土曜午後</a:t>
                </a:r>
                <a:r>
                  <a:rPr lang="en-US" altLang="ja-JP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､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日曜</a:t>
                </a:r>
                <a:r>
                  <a:rPr lang="en-US" altLang="ja-JP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､</a:t>
                </a:r>
                <a:r>
                  <a:rPr lang="ja-JP" altLang="ja-JP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祝</a:t>
                </a:r>
                <a:r>
                  <a:rPr lang="ja-JP" altLang="en-US" sz="1400" b="1" dirty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日のぞく</a:t>
                </a:r>
                <a:endParaRPr lang="ja-JP" altLang="ja-JP" sz="14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defTabSz="902335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altLang="ja-JP" sz="1395" b="1" dirty="0">
                  <a:solidFill>
                    <a:prstClr val="black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endParaRPr>
              </a:p>
              <a:p>
                <a:pPr algn="ctr" defTabSz="902335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altLang="ja-JP" sz="1395" b="1" dirty="0">
                  <a:solidFill>
                    <a:prstClr val="black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endParaRPr>
              </a:p>
              <a:p>
                <a:pPr algn="ctr" defTabSz="902335" fontAlgn="auto">
                  <a:spcBef>
                    <a:spcPts val="0"/>
                  </a:spcBef>
                  <a:spcAft>
                    <a:spcPts val="0"/>
                  </a:spcAft>
                </a:pPr>
                <a:endParaRPr lang="ja-JP" altLang="en-US" sz="1395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1904951" y="28554303"/>
                <a:ext cx="17663209" cy="996294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80943" tIns="40471" rIns="80943" bIns="40471" rtlCol="0">
                <a:spAutoFit/>
              </a:bodyPr>
              <a:lstStyle/>
              <a:p>
                <a:pPr algn="ctr" eaLnBrk="1" hangingPunct="1"/>
                <a:r>
                  <a:rPr lang="ja-JP" altLang="en-US" sz="1525" dirty="0">
                    <a:solidFill>
                      <a:srgbClr val="002060"/>
                    </a:solidFill>
                    <a:latin typeface="HG丸ｺﾞｼｯｸM-PRO" panose="020F0400000000000000" pitchFamily="50" charset="-128"/>
                    <a:ea typeface="HG丸ｺﾞｼｯｸM-PRO" panose="020F0400000000000000" pitchFamily="50" charset="-128"/>
                  </a:rPr>
                  <a:t>ご興味のある方は、お気軽にお問い合わせください。</a:t>
                </a:r>
                <a:endParaRPr lang="ja-JP" altLang="en-US" sz="1525" dirty="0">
                  <a:solidFill>
                    <a:srgbClr val="002060"/>
                  </a:solidFill>
                  <a:latin typeface="HG丸ｺﾞｼｯｸM-PRO" panose="020F0400000000000000" pitchFamily="50" charset="-128"/>
                  <a:ea typeface="HG丸ｺﾞｼｯｸM-PRO" panose="020F0400000000000000" pitchFamily="50" charset="-128"/>
                </a:endParaRPr>
              </a:p>
            </p:txBody>
          </p:sp>
          <p:pic>
            <p:nvPicPr>
              <p:cNvPr id="7" name="図 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92316" y="25729676"/>
                <a:ext cx="1305662" cy="1305662"/>
              </a:xfrm>
              <a:prstGeom prst="rect">
                <a:avLst/>
              </a:prstGeom>
            </p:spPr>
          </p:pic>
        </p:grpSp>
        <p:sp>
          <p:nvSpPr>
            <p:cNvPr id="19" name="テキスト ボックス 18"/>
            <p:cNvSpPr txBox="1"/>
            <p:nvPr/>
          </p:nvSpPr>
          <p:spPr>
            <a:xfrm>
              <a:off x="2190867" y="9427721"/>
              <a:ext cx="44353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1100" dirty="0">
                  <a:latin typeface="+mn-ea"/>
                  <a:ea typeface="+mn-ea"/>
                </a:rPr>
                <a:t>参加者募集ポスター　</a:t>
              </a:r>
              <a:r>
                <a:rPr lang="ja-JP" altLang="ja-JP" sz="1100" dirty="0">
                  <a:latin typeface="+mn-ea"/>
                  <a:ea typeface="+mn-ea"/>
                </a:rPr>
                <a:t>作成年月日：</a:t>
              </a:r>
              <a:r>
                <a:rPr lang="en-US" altLang="ja-JP" sz="1100" dirty="0">
                  <a:latin typeface="+mn-ea"/>
                  <a:ea typeface="+mn-ea"/>
                </a:rPr>
                <a:t>2025</a:t>
              </a:r>
              <a:r>
                <a:rPr lang="ja-JP" altLang="ja-JP" sz="1100" dirty="0">
                  <a:latin typeface="+mn-ea"/>
                  <a:ea typeface="+mn-ea"/>
                </a:rPr>
                <a:t>年</a:t>
              </a:r>
              <a:r>
                <a:rPr lang="en-US" altLang="ja-JP" sz="1100" dirty="0">
                  <a:latin typeface="+mn-ea"/>
                  <a:ea typeface="+mn-ea"/>
                </a:rPr>
                <a:t>5</a:t>
              </a:r>
              <a:r>
                <a:rPr lang="ja-JP" altLang="ja-JP" sz="1100" dirty="0">
                  <a:latin typeface="+mn-ea"/>
                  <a:ea typeface="+mn-ea"/>
                </a:rPr>
                <a:t>月</a:t>
              </a:r>
              <a:r>
                <a:rPr lang="en-US" altLang="ja-JP" sz="1100" dirty="0">
                  <a:latin typeface="+mn-ea"/>
                  <a:ea typeface="+mn-ea"/>
                </a:rPr>
                <a:t>20</a:t>
              </a:r>
              <a:r>
                <a:rPr lang="ja-JP" altLang="ja-JP" sz="1100" dirty="0">
                  <a:latin typeface="+mn-ea"/>
                  <a:ea typeface="+mn-ea"/>
                </a:rPr>
                <a:t>日（第</a:t>
              </a:r>
              <a:r>
                <a:rPr lang="en-US" altLang="ja-JP" sz="1100" dirty="0">
                  <a:latin typeface="+mn-ea"/>
                  <a:ea typeface="+mn-ea"/>
                </a:rPr>
                <a:t>1</a:t>
              </a:r>
              <a:r>
                <a:rPr lang="ja-JP" altLang="ja-JP" sz="1100" dirty="0">
                  <a:latin typeface="+mn-ea"/>
                  <a:ea typeface="+mn-ea"/>
                </a:rPr>
                <a:t>版</a:t>
              </a:r>
              <a:r>
                <a:rPr lang="en-US" altLang="ja-JP" sz="1100" dirty="0">
                  <a:latin typeface="+mn-ea"/>
                  <a:ea typeface="+mn-ea"/>
                </a:rPr>
                <a:t>-1</a:t>
              </a:r>
              <a:r>
                <a:rPr lang="ja-JP" altLang="ja-JP" sz="1100" dirty="0">
                  <a:latin typeface="+mn-ea"/>
                  <a:ea typeface="+mn-ea"/>
                </a:rPr>
                <a:t>）</a:t>
              </a:r>
              <a:endParaRPr lang="ja-JP" altLang="ja-JP" sz="1100" dirty="0">
                <a:latin typeface="+mn-ea"/>
                <a:ea typeface="+mn-ea"/>
              </a:endParaRPr>
            </a:p>
          </p:txBody>
        </p:sp>
        <p:pic>
          <p:nvPicPr>
            <p:cNvPr id="23" name="図 22" descr="おもちゃ, 人形, 男, レゴ が含まれている画像&#10;&#10;AI によって生成されたコンテンツは間違っている可能性があります。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208" y="7302016"/>
              <a:ext cx="1482091" cy="1783264"/>
            </a:xfrm>
            <a:prstGeom prst="rect">
              <a:avLst/>
            </a:prstGeom>
          </p:spPr>
        </p:pic>
        <p:pic>
          <p:nvPicPr>
            <p:cNvPr id="28" name="図 27" descr="おもちゃ, 人形, 衣類, 持つ が含まれている画像&#10;&#10;AI によって生成されたコンテンツは間違っている可能性があります。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4194" y="7303280"/>
              <a:ext cx="1215720" cy="1782000"/>
            </a:xfrm>
            <a:prstGeom prst="rect">
              <a:avLst/>
            </a:prstGeom>
          </p:spPr>
        </p:pic>
      </p:grpSp>
      <p:sp>
        <p:nvSpPr>
          <p:cNvPr id="29" name="四角形: 角を丸くする 28"/>
          <p:cNvSpPr/>
          <p:nvPr/>
        </p:nvSpPr>
        <p:spPr>
          <a:xfrm>
            <a:off x="1050166" y="822802"/>
            <a:ext cx="4757665" cy="789005"/>
          </a:xfrm>
          <a:prstGeom prst="roundRect">
            <a:avLst/>
          </a:prstGeom>
          <a:solidFill>
            <a:srgbClr val="B7E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1523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1" dirty="0">
                <a:solidFill>
                  <a:srgbClr val="002060"/>
                </a:solidFill>
                <a:latin typeface="Calibri" panose="020F0502020204030204"/>
                <a:ea typeface="メイリオ" panose="020B0604030504040204" pitchFamily="50" charset="-128"/>
              </a:rPr>
              <a:t>新しいお薬（舌下剤）の治験に</a:t>
            </a:r>
            <a:endParaRPr lang="en-US" altLang="ja-JP" sz="2000" b="1" dirty="0">
              <a:solidFill>
                <a:srgbClr val="002060"/>
              </a:solidFill>
              <a:latin typeface="Calibri" panose="020F0502020204030204"/>
              <a:ea typeface="メイリオ" panose="020B0604030504040204" pitchFamily="50" charset="-128"/>
            </a:endParaRPr>
          </a:p>
          <a:p>
            <a:pPr algn="ctr" defTabSz="251523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1" dirty="0">
                <a:solidFill>
                  <a:srgbClr val="002060"/>
                </a:solidFill>
                <a:latin typeface="Calibri" panose="020F0502020204030204"/>
                <a:ea typeface="メイリオ" panose="020B0604030504040204" pitchFamily="50" charset="-128"/>
              </a:rPr>
              <a:t>ご参加いただける方を募集しています</a:t>
            </a:r>
            <a:endParaRPr lang="ja-JP" altLang="en-US" sz="2000" b="1" spc="53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0" name="図 29" descr="人の顔の絵&#10;&#10;AI によって生成されたコンテンツは間違っている可能性があります。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375" y="664427"/>
            <a:ext cx="1156818" cy="138957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493020" y="7245081"/>
            <a:ext cx="42364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02335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+mn-ea"/>
                <a:ea typeface="+mn-ea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ea typeface="+mn-ea"/>
              </a:rPr>
              <a:t>募集期間は早く終了することもあります</a:t>
            </a:r>
            <a:endParaRPr lang="en-US" altLang="ja-JP" sz="1200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pic>
        <p:nvPicPr>
          <p:cNvPr id="10" name="コンテンツ プレースホルダー 4" descr="画面の領域"/>
          <p:cNvPicPr>
            <a:picLocks noGrp="1"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05" y="3310635"/>
            <a:ext cx="1323099" cy="864000"/>
          </a:xfrm>
          <a:prstGeom prst="rect">
            <a:avLst/>
          </a:prstGeom>
          <a:effectLst/>
        </p:spPr>
      </p:pic>
      <p:sp>
        <p:nvSpPr>
          <p:cNvPr id="11" name="テキスト ボックス 10"/>
          <p:cNvSpPr txBox="1"/>
          <p:nvPr/>
        </p:nvSpPr>
        <p:spPr>
          <a:xfrm>
            <a:off x="4061243" y="4153209"/>
            <a:ext cx="26513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+mn-ea"/>
                <a:ea typeface="+mn-ea"/>
              </a:rPr>
              <a:t>アレルゲンとなる</a:t>
            </a:r>
            <a:r>
              <a:rPr lang="ja-JP" altLang="en-US" sz="1100" dirty="0">
                <a:latin typeface="+mn-ea"/>
                <a:ea typeface="+mn-ea"/>
              </a:rPr>
              <a:t>イネ科植物</a:t>
            </a:r>
            <a:endParaRPr lang="en-US" altLang="ja-JP" sz="1100" dirty="0">
              <a:latin typeface="+mn-ea"/>
              <a:ea typeface="+mn-ea"/>
            </a:endParaRPr>
          </a:p>
          <a:p>
            <a:pPr algn="ctr"/>
            <a:r>
              <a:rPr lang="en-US" altLang="ja-JP" sz="1100" dirty="0">
                <a:latin typeface="+mn-ea"/>
                <a:ea typeface="+mn-ea"/>
              </a:rPr>
              <a:t>(</a:t>
            </a:r>
            <a:r>
              <a:rPr lang="ja-JP" altLang="en-US" sz="1100" dirty="0">
                <a:latin typeface="+mn-ea"/>
                <a:ea typeface="+mn-ea"/>
              </a:rPr>
              <a:t>左：オオアワガエリ　</a:t>
            </a:r>
            <a:r>
              <a:rPr lang="ja-JP" altLang="en-US" sz="1100">
                <a:latin typeface="+mn-ea"/>
                <a:ea typeface="+mn-ea"/>
              </a:rPr>
              <a:t>右：カモガヤ</a:t>
            </a:r>
            <a:r>
              <a:rPr lang="en-US" altLang="ja-JP" sz="1100" dirty="0">
                <a:latin typeface="+mn-ea"/>
                <a:ea typeface="+mn-ea"/>
              </a:rPr>
              <a:t>)</a:t>
            </a:r>
            <a:endParaRPr lang="en-US" altLang="ja-JP" sz="1100" dirty="0">
              <a:latin typeface="+mn-ea"/>
              <a:ea typeface="+mn-ea"/>
            </a:endParaRPr>
          </a:p>
        </p:txBody>
      </p:sp>
      <p:pic>
        <p:nvPicPr>
          <p:cNvPr id="12" name="図 11" descr="画面の領域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063" y="3318907"/>
            <a:ext cx="1323099" cy="8400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0</TotalTime>
  <Words>677</Words>
  <Application>WPS Presentation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Wingdings</vt:lpstr>
      <vt:lpstr>ＭＳ Ｐゴシック</vt:lpstr>
      <vt:lpstr>Calibri</vt:lpstr>
      <vt:lpstr>メイリオ</vt:lpstr>
      <vt:lpstr>HG丸ｺﾞｼｯｸM-PRO</vt:lpstr>
      <vt:lpstr>Microsoft YaHei</vt:lpstr>
      <vt:lpstr>Arial Unicode MS</vt:lpstr>
      <vt:lpstr>2_Office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kyoch</cp:lastModifiedBy>
  <cp:revision>2</cp:revision>
  <dcterms:created xsi:type="dcterms:W3CDTF">2013-07-04T10:57:00Z</dcterms:created>
  <dcterms:modified xsi:type="dcterms:W3CDTF">2025-08-02T16:59:41Z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0x010100C54DA5C693E2484F8177AC1B49B535CB</vt:lpwstr>
  </property>
  <property fmtid="{D5CDD505-2E9C-101B-9397-08002B2CF9AE}" pid="3" name="ICV">
    <vt:lpwstr>B11FE21ADC754AB1B64F53806BF4985B</vt:lpwstr>
  </property>
  <property fmtid="{D5CDD505-2E9C-101B-9397-08002B2CF9AE}" pid="4" name="KSOProductBuildVer">
    <vt:lpwstr>1041-11.2.0.10693</vt:lpwstr>
  </property>
</Properties>
</file>